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56" r:id="rId3"/>
    <p:sldId id="271" r:id="rId4"/>
    <p:sldId id="312" r:id="rId5"/>
    <p:sldId id="257" r:id="rId6"/>
    <p:sldId id="258" r:id="rId7"/>
    <p:sldId id="305" r:id="rId8"/>
    <p:sldId id="294" r:id="rId9"/>
    <p:sldId id="262" r:id="rId10"/>
    <p:sldId id="302" r:id="rId11"/>
    <p:sldId id="292" r:id="rId12"/>
    <p:sldId id="304" r:id="rId13"/>
    <p:sldId id="306" r:id="rId14"/>
    <p:sldId id="311" r:id="rId15"/>
    <p:sldId id="299" r:id="rId16"/>
    <p:sldId id="308" r:id="rId17"/>
    <p:sldId id="309" r:id="rId18"/>
    <p:sldId id="310" r:id="rId19"/>
    <p:sldId id="303" r:id="rId20"/>
    <p:sldId id="298" r:id="rId21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60"/>
  </p:normalViewPr>
  <p:slideViewPr>
    <p:cSldViewPr>
      <p:cViewPr varScale="1">
        <p:scale>
          <a:sx n="134" d="100"/>
          <a:sy n="134" d="100"/>
        </p:scale>
        <p:origin x="2484" y="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10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5847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410949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57324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339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2424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63493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111446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80481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1718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01794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96378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1028" name="Text Box 8"/>
          <p:cNvSpPr txBox="1">
            <a:spLocks noChangeArrowheads="1"/>
          </p:cNvSpPr>
          <p:nvPr userDrawn="1"/>
        </p:nvSpPr>
        <p:spPr bwMode="auto">
          <a:xfrm>
            <a:off x="0" y="-7268"/>
            <a:ext cx="91440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de-DE" altLang="de-DE" b="1" dirty="0"/>
              <a:t>2. Halbjahr 2025</a:t>
            </a:r>
            <a:endParaRPr lang="de-DE" altLang="de-DE" b="1" i="1" dirty="0"/>
          </a:p>
          <a:p>
            <a:pPr algn="ctr" eaLnBrk="1" hangingPunct="1">
              <a:defRPr/>
            </a:pPr>
            <a:r>
              <a:rPr lang="de-DE" altLang="de-DE" b="1" i="1" dirty="0"/>
              <a:t>English Intensive Week A2 Refresher</a:t>
            </a:r>
            <a:endParaRPr lang="de-DE" altLang="de-DE" b="1" dirty="0"/>
          </a:p>
          <a:p>
            <a:pPr algn="ctr" eaLnBrk="1" hangingPunct="1">
              <a:defRPr/>
            </a:pPr>
            <a:r>
              <a:rPr lang="de-DE" altLang="de-DE" b="1" dirty="0"/>
              <a:t>252-40691, Mo - Fr, 08.45 – 14.00 Uhr</a:t>
            </a:r>
          </a:p>
        </p:txBody>
      </p:sp>
      <p:sp>
        <p:nvSpPr>
          <p:cNvPr id="1029" name="Line 10"/>
          <p:cNvSpPr>
            <a:spLocks noChangeShapeType="1"/>
          </p:cNvSpPr>
          <p:nvPr userDrawn="1"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30" name="Picture 11" descr="English is easy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150" y="6096000"/>
            <a:ext cx="1133475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 descr="Ein Bild, das Text, Schrift, Logo, Grafiken enthält.&#10;&#10;KI-generierte Inhalte können fehlerhaft sein.">
            <a:extLst>
              <a:ext uri="{FF2B5EF4-FFF2-40B4-BE49-F238E27FC236}">
                <a16:creationId xmlns:a16="http://schemas.microsoft.com/office/drawing/2014/main" id="{0E93D5A5-5D7C-E8A5-469A-6579D79F50F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057" y="188640"/>
            <a:ext cx="2297455" cy="46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2781300"/>
            <a:ext cx="9144000" cy="892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>
                <a:latin typeface="Verdana" pitchFamily="34" charset="0"/>
              </a:rPr>
              <a:t>Which person is it?</a:t>
            </a:r>
            <a:endParaRPr lang="de-DE" altLang="de-DE"/>
          </a:p>
        </p:txBody>
      </p:sp>
      <p:sp>
        <p:nvSpPr>
          <p:cNvPr id="3" name="Rechteck 2"/>
          <p:cNvSpPr/>
          <p:nvPr/>
        </p:nvSpPr>
        <p:spPr>
          <a:xfrm>
            <a:off x="3729462" y="2967335"/>
            <a:ext cx="168507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de-DE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Quiz</a:t>
            </a:r>
          </a:p>
        </p:txBody>
      </p:sp>
      <p:sp>
        <p:nvSpPr>
          <p:cNvPr id="6" name="Rechteck 5"/>
          <p:cNvSpPr/>
          <p:nvPr/>
        </p:nvSpPr>
        <p:spPr>
          <a:xfrm>
            <a:off x="-107950" y="-458788"/>
            <a:ext cx="9504363" cy="741680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/>
          </a:p>
        </p:txBody>
      </p:sp>
    </p:spTree>
  </p:cSld>
  <p:clrMapOvr>
    <a:masterClrMapping/>
  </p:clrMapOvr>
  <p:transition spd="slow">
    <p:circl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9499"/>
            <a:ext cx="8686800" cy="488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602831"/>
      </p:ext>
    </p:extLst>
  </p:cSld>
  <p:clrMapOvr>
    <a:masterClrMapping/>
  </p:clrMapOvr>
  <p:transition spd="slow">
    <p:circl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3239120"/>
            <a:ext cx="9144000" cy="90996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de-DE" alt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Music</a:t>
            </a:r>
            <a:endParaRPr lang="en-GB" alt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" name="Regga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42595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01648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38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2950765"/>
            <a:ext cx="9144000" cy="16303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Traffic?</a:t>
            </a:r>
            <a:br>
              <a:rPr lang="en-GB" alt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alt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You drive on the left.</a:t>
            </a:r>
          </a:p>
        </p:txBody>
      </p:sp>
    </p:spTree>
    <p:extLst>
      <p:ext uri="{BB962C8B-B14F-4D97-AF65-F5344CB8AC3E}">
        <p14:creationId xmlns:p14="http://schemas.microsoft.com/office/powerpoint/2010/main" val="2545265684"/>
      </p:ext>
    </p:extLst>
  </p:cSld>
  <p:clrMapOvr>
    <a:masterClrMapping/>
  </p:clrMapOvr>
  <p:transition spd="slow">
    <p:circl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557463"/>
            <a:ext cx="3718033" cy="108000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940" y="2565024"/>
            <a:ext cx="2296338" cy="10800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278" y="2564904"/>
            <a:ext cx="1797121" cy="108000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0" y="414908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???</a:t>
            </a:r>
            <a:endParaRPr lang="en-GB" sz="36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71643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1843087"/>
            <a:ext cx="4762500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430644"/>
      </p:ext>
    </p:extLst>
  </p:cSld>
  <p:clrMapOvr>
    <a:masterClrMapping/>
  </p:clrMapOvr>
  <p:transition spd="slow">
    <p:circl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762125"/>
            <a:ext cx="4953000" cy="333375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0" y="530120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9.58 </a:t>
            </a:r>
            <a:r>
              <a:rPr lang="de-DE" sz="400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seconds</a:t>
            </a:r>
            <a:r>
              <a:rPr lang="de-DE" sz="4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37.58 km/h</a:t>
            </a:r>
            <a:endParaRPr lang="en-GB" sz="4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16033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46" y="945480"/>
            <a:ext cx="8896350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479428"/>
      </p:ext>
    </p:extLst>
  </p:cSld>
  <p:clrMapOvr>
    <a:masterClrMapping/>
  </p:clrMapOvr>
  <p:transition spd="slow">
    <p:circl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144" y="1628800"/>
            <a:ext cx="746971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527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1484784"/>
            <a:ext cx="9144000" cy="8382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Marihuana is legal</a:t>
            </a:r>
            <a:br>
              <a:rPr lang="en-GB" alt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GB" alt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-36512" y="2518717"/>
            <a:ext cx="9180512" cy="335855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„Too many of our young people have ended up with criminal convictions after being caught with a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spliff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something that has affected their ability to do things like get jobs and get visas to travel overseas.“</a:t>
            </a:r>
          </a:p>
          <a:p>
            <a:pPr algn="ctr"/>
            <a:endParaRPr lang="de-DE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Mark Golding, Minister of Justice</a:t>
            </a:r>
          </a:p>
          <a:p>
            <a:pPr algn="ctr"/>
            <a:endParaRPr lang="en-GB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GB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viele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unserer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jungen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Leute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wegen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Straftaten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verurteilt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worden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nachdem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sie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einem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Joint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erwischt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wurden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etwas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das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ihre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Möglichkeiten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einen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Job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internationale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Visa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bekommen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beeinflusst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hat.“</a:t>
            </a:r>
          </a:p>
          <a:p>
            <a:pPr algn="ctr"/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</a:t>
            </a:r>
            <a:r>
              <a:rPr lang="en-GB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Justizminister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Mark Golding</a:t>
            </a:r>
          </a:p>
          <a:p>
            <a:pPr algn="ctr" eaLnBrk="1" hangingPunct="1"/>
            <a:br>
              <a:rPr lang="en-GB" altLang="de-DE" kern="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GB" altLang="de-DE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242721"/>
      </p:ext>
    </p:extLst>
  </p:cSld>
  <p:clrMapOvr>
    <a:masterClrMapping/>
  </p:clrMapOvr>
  <p:transition spd="slow">
    <p:circl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5038997"/>
            <a:ext cx="9144000" cy="98229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Capital: Kingston</a:t>
            </a:r>
            <a:br>
              <a:rPr lang="en-GB" alt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GB" alt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945064"/>
            <a:ext cx="4488000" cy="306000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412776"/>
            <a:ext cx="5338000" cy="306000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513" y="1988840"/>
            <a:ext cx="5439999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49167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2781300"/>
            <a:ext cx="9144000" cy="892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 dirty="0">
                <a:latin typeface="Verdana" pitchFamily="34" charset="0"/>
              </a:rPr>
              <a:t>Which country is it?</a:t>
            </a:r>
            <a:endParaRPr lang="de-DE" altLang="de-DE" dirty="0"/>
          </a:p>
        </p:txBody>
      </p:sp>
    </p:spTree>
  </p:cSld>
  <p:clrMapOvr>
    <a:masterClrMapping/>
  </p:clrMapOvr>
  <p:transition spd="slow">
    <p:circl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5"/>
          <p:cNvSpPr txBox="1">
            <a:spLocks noChangeArrowheads="1"/>
          </p:cNvSpPr>
          <p:nvPr/>
        </p:nvSpPr>
        <p:spPr bwMode="auto">
          <a:xfrm>
            <a:off x="2268538" y="5013325"/>
            <a:ext cx="4679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alt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16" y="946233"/>
            <a:ext cx="7524000" cy="5147063"/>
          </a:xfrm>
          <a:prstGeom prst="rect">
            <a:avLst/>
          </a:prstGeom>
        </p:spPr>
      </p:pic>
      <p:grpSp>
        <p:nvGrpSpPr>
          <p:cNvPr id="9" name="Gruppieren 8"/>
          <p:cNvGrpSpPr/>
          <p:nvPr/>
        </p:nvGrpSpPr>
        <p:grpSpPr>
          <a:xfrm>
            <a:off x="0" y="3429000"/>
            <a:ext cx="9144000" cy="1161420"/>
            <a:chOff x="0" y="3429000"/>
            <a:chExt cx="9144000" cy="1161420"/>
          </a:xfrm>
        </p:grpSpPr>
        <p:sp>
          <p:nvSpPr>
            <p:cNvPr id="2" name="Textfeld 1"/>
            <p:cNvSpPr txBox="1"/>
            <p:nvPr/>
          </p:nvSpPr>
          <p:spPr>
            <a:xfrm>
              <a:off x="0" y="4221088"/>
              <a:ext cx="914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>
                  <a:solidFill>
                    <a:srgbClr val="FF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			Jamaica</a:t>
              </a:r>
              <a:endParaRPr lang="en-GB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8" name="Pfeil nach oben 7"/>
            <p:cNvSpPr/>
            <p:nvPr/>
          </p:nvSpPr>
          <p:spPr>
            <a:xfrm>
              <a:off x="3707904" y="3429000"/>
              <a:ext cx="144016" cy="864096"/>
            </a:xfrm>
            <a:prstGeom prst="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274649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273" y="947872"/>
            <a:ext cx="4571975" cy="4713376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DE89BA-361B-952F-A34F-101470B107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6FA1449C-B7E0-5308-15EA-E1C802169C9B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2132856"/>
            <a:ext cx="9144000" cy="288032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 dirty="0">
                <a:latin typeface="Verdana" pitchFamily="34" charset="0"/>
              </a:rPr>
              <a:t>Part of the Commonwealth of Nations</a:t>
            </a:r>
            <a:br>
              <a:rPr lang="en-GB" altLang="de-DE" dirty="0">
                <a:latin typeface="Verdana" pitchFamily="34" charset="0"/>
              </a:rPr>
            </a:br>
            <a:r>
              <a:rPr lang="en-GB" altLang="de-DE" dirty="0">
                <a:latin typeface="Verdana" pitchFamily="34" charset="0"/>
              </a:rPr>
              <a:t>1509 – 1655: Spanish colony</a:t>
            </a:r>
            <a:br>
              <a:rPr lang="en-GB" altLang="de-DE" dirty="0">
                <a:latin typeface="Verdana" pitchFamily="34" charset="0"/>
              </a:rPr>
            </a:br>
            <a:r>
              <a:rPr lang="en-GB" altLang="de-DE" dirty="0">
                <a:latin typeface="Verdana" pitchFamily="34" charset="0"/>
              </a:rPr>
              <a:t>1655 – 1962: British colony</a:t>
            </a:r>
          </a:p>
        </p:txBody>
      </p:sp>
    </p:spTree>
    <p:extLst>
      <p:ext uri="{BB962C8B-B14F-4D97-AF65-F5344CB8AC3E}">
        <p14:creationId xmlns:p14="http://schemas.microsoft.com/office/powerpoint/2010/main" val="303971761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2420889"/>
            <a:ext cx="9144000" cy="165618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>
                <a:latin typeface="Verdana" pitchFamily="34" charset="0"/>
              </a:rPr>
              <a:t>Currency</a:t>
            </a:r>
            <a:r>
              <a:rPr lang="en-GB" altLang="de-DE" dirty="0">
                <a:latin typeface="Verdana" pitchFamily="34" charset="0"/>
              </a:rPr>
              <a:t>?</a:t>
            </a:r>
            <a:br>
              <a:rPr lang="en-GB" altLang="de-DE" dirty="0">
                <a:latin typeface="Verdana" pitchFamily="34" charset="0"/>
              </a:rPr>
            </a:br>
            <a:r>
              <a:rPr lang="en-GB" altLang="de-DE" dirty="0">
                <a:latin typeface="Verdana" pitchFamily="34" charset="0"/>
              </a:rPr>
              <a:t>Dollar.  </a:t>
            </a:r>
          </a:p>
        </p:txBody>
      </p:sp>
    </p:spTree>
  </p:cSld>
  <p:clrMapOvr>
    <a:masterClrMapping/>
  </p:clrMapOvr>
  <p:transition spd="slow"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2276872"/>
            <a:ext cx="9144000" cy="230425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 dirty="0">
                <a:latin typeface="Verdana" pitchFamily="34" charset="0"/>
              </a:rPr>
              <a:t>Island</a:t>
            </a:r>
            <a:br>
              <a:rPr lang="en-GB" altLang="de-DE" dirty="0">
                <a:latin typeface="Verdana" pitchFamily="34" charset="0"/>
              </a:rPr>
            </a:br>
            <a:r>
              <a:rPr lang="en-GB" altLang="de-DE" dirty="0">
                <a:latin typeface="Verdana" pitchFamily="34" charset="0"/>
              </a:rPr>
              <a:t>Length: 235 km</a:t>
            </a:r>
            <a:br>
              <a:rPr lang="en-GB" altLang="de-DE" dirty="0">
                <a:latin typeface="Verdana" pitchFamily="34" charset="0"/>
              </a:rPr>
            </a:br>
            <a:r>
              <a:rPr lang="en-GB" altLang="de-DE" dirty="0">
                <a:latin typeface="Verdana" pitchFamily="34" charset="0"/>
              </a:rPr>
              <a:t>Width: 35 – 82 km</a:t>
            </a:r>
            <a:br>
              <a:rPr lang="en-GB" altLang="de-DE" dirty="0">
                <a:latin typeface="Verdana" pitchFamily="34" charset="0"/>
              </a:rPr>
            </a:br>
            <a:endParaRPr lang="de-DE" altLang="de-DE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2276872"/>
            <a:ext cx="9144000" cy="302433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 dirty="0">
                <a:latin typeface="Verdana" pitchFamily="34" charset="0"/>
              </a:rPr>
              <a:t>Population: ~ 3 million,</a:t>
            </a:r>
            <a:br>
              <a:rPr lang="en-GB" altLang="de-DE" dirty="0">
                <a:latin typeface="Verdana" pitchFamily="34" charset="0"/>
              </a:rPr>
            </a:br>
            <a:r>
              <a:rPr lang="en-GB" altLang="de-DE" dirty="0">
                <a:latin typeface="Verdana" pitchFamily="34" charset="0"/>
              </a:rPr>
              <a:t>91% of which are descendants of African slaves</a:t>
            </a:r>
            <a:br>
              <a:rPr lang="en-GB" altLang="de-DE" dirty="0">
                <a:latin typeface="Verdana" pitchFamily="34" charset="0"/>
              </a:rPr>
            </a:br>
            <a:r>
              <a:rPr lang="en-GB" altLang="de-DE" dirty="0">
                <a:latin typeface="Verdana" pitchFamily="34" charset="0"/>
              </a:rPr>
              <a:t>Average age: 23.7 years</a:t>
            </a:r>
            <a:br>
              <a:rPr lang="en-GB" altLang="de-DE" dirty="0">
                <a:latin typeface="Verdana" pitchFamily="34" charset="0"/>
              </a:rPr>
            </a:br>
            <a:br>
              <a:rPr lang="en-GB" altLang="de-DE" dirty="0">
                <a:latin typeface="Verdana" pitchFamily="34" charset="0"/>
              </a:rPr>
            </a:br>
            <a:endParaRPr lang="de-DE" altLang="de-DE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811525"/>
      </p:ext>
    </p:extLst>
  </p:cSld>
  <p:clrMapOvr>
    <a:masterClrMapping/>
  </p:clrMapOvr>
  <p:transition spd="slow">
    <p:circl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2204864"/>
            <a:ext cx="9144000" cy="273630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altLang="de-DE" sz="4000" dirty="0">
                <a:latin typeface="Verdana" pitchFamily="34" charset="0"/>
              </a:rPr>
              <a:t>Parliamentary monarchy</a:t>
            </a:r>
            <a:br>
              <a:rPr lang="en-GB" altLang="de-DE" sz="4000" dirty="0">
                <a:latin typeface="Verdana" pitchFamily="34" charset="0"/>
              </a:rPr>
            </a:br>
            <a:r>
              <a:rPr lang="en-GB" altLang="de-DE" sz="4000" dirty="0">
                <a:latin typeface="Verdana" pitchFamily="34" charset="0"/>
              </a:rPr>
              <a:t>Head of State: King Charles III</a:t>
            </a:r>
            <a:br>
              <a:rPr lang="en-GB" altLang="de-DE" sz="4000" dirty="0">
                <a:latin typeface="Verdana" pitchFamily="34" charset="0"/>
              </a:rPr>
            </a:br>
            <a:r>
              <a:rPr lang="en-GB" altLang="de-DE" sz="4000" dirty="0">
                <a:latin typeface="Verdana" pitchFamily="34" charset="0"/>
              </a:rPr>
              <a:t>Head of Government:</a:t>
            </a:r>
            <a:br>
              <a:rPr lang="en-GB" altLang="de-DE" sz="4000" dirty="0">
                <a:latin typeface="Verdana" pitchFamily="34" charset="0"/>
              </a:rPr>
            </a:br>
            <a:r>
              <a:rPr lang="en-GB" altLang="de-DE" sz="4000" dirty="0">
                <a:latin typeface="Verdana" pitchFamily="34" charset="0"/>
              </a:rPr>
              <a:t>Andrew Holness, Prime Minister </a:t>
            </a:r>
            <a:endParaRPr lang="de-DE" altLang="de-DE" sz="4000" dirty="0"/>
          </a:p>
        </p:txBody>
      </p:sp>
      <p:pic>
        <p:nvPicPr>
          <p:cNvPr id="2" name="Grafik 1" descr="Ein Bild, das Person, Wand, Anzug, Mann enthält.&#10;&#10;Automatisch generierte Beschreibung">
            <a:extLst>
              <a:ext uri="{FF2B5EF4-FFF2-40B4-BE49-F238E27FC236}">
                <a16:creationId xmlns:a16="http://schemas.microsoft.com/office/drawing/2014/main" id="{E28172DB-8B3D-4265-9C42-E99B38A7F6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969368"/>
            <a:ext cx="36576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87733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2564904"/>
            <a:ext cx="9144000" cy="22780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Average temperature (capital): January – 25°</a:t>
            </a:r>
            <a:b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July – 27°</a:t>
            </a:r>
            <a:endParaRPr lang="de-DE" alt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ransition spd="slow">
    <p:circle/>
  </p:transition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</Words>
  <Application>Microsoft Office PowerPoint</Application>
  <PresentationFormat>Bildschirmpräsentation (4:3)</PresentationFormat>
  <Paragraphs>24</Paragraphs>
  <Slides>20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3" baseType="lpstr">
      <vt:lpstr>Arial</vt:lpstr>
      <vt:lpstr>Verdana</vt:lpstr>
      <vt:lpstr>Standarddesign</vt:lpstr>
      <vt:lpstr>Which person is it?</vt:lpstr>
      <vt:lpstr>Which country is it?</vt:lpstr>
      <vt:lpstr>PowerPoint-Präsentation</vt:lpstr>
      <vt:lpstr>Part of the Commonwealth of Nations 1509 – 1655: Spanish colony 1655 – 1962: British colony</vt:lpstr>
      <vt:lpstr>Currency? Dollar.  </vt:lpstr>
      <vt:lpstr>Island Length: 235 km Width: 35 – 82 km </vt:lpstr>
      <vt:lpstr>Population: ~ 3 million, 91% of which are descendants of African slaves Average age: 23.7 years  </vt:lpstr>
      <vt:lpstr>Parliamentary monarchy Head of State: King Charles III Head of Government: Andrew Holness, Prime Minister </vt:lpstr>
      <vt:lpstr>Average temperature (capital): January – 25° July – 27°</vt:lpstr>
      <vt:lpstr>PowerPoint-Präsentation</vt:lpstr>
      <vt:lpstr>Music</vt:lpstr>
      <vt:lpstr>Traffic? You drive on the left.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Marihuana is legal </vt:lpstr>
      <vt:lpstr>Capital: Kingston </vt:lpstr>
      <vt:lpstr>PowerPoint-Präsentation</vt:lpstr>
    </vt:vector>
  </TitlesOfParts>
  <Company>Maximilian Verlag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Jürgen Hensel</dc:creator>
  <cp:lastModifiedBy>Jürgen Hensel</cp:lastModifiedBy>
  <cp:revision>141</cp:revision>
  <dcterms:created xsi:type="dcterms:W3CDTF">2011-03-24T10:15:25Z</dcterms:created>
  <dcterms:modified xsi:type="dcterms:W3CDTF">2025-11-02T08:31:55Z</dcterms:modified>
</cp:coreProperties>
</file>